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268" r:id="rId3"/>
    <p:sldId id="278" r:id="rId4"/>
    <p:sldId id="282" r:id="rId5"/>
    <p:sldId id="283" r:id="rId6"/>
    <p:sldId id="291" r:id="rId7"/>
    <p:sldId id="289" r:id="rId8"/>
    <p:sldId id="292" r:id="rId9"/>
    <p:sldId id="285" r:id="rId10"/>
    <p:sldId id="284" r:id="rId11"/>
    <p:sldId id="287" r:id="rId12"/>
    <p:sldId id="288" r:id="rId13"/>
    <p:sldId id="279" r:id="rId14"/>
    <p:sldId id="281" r:id="rId15"/>
    <p:sldId id="280" r:id="rId16"/>
    <p:sldId id="293" r:id="rId17"/>
    <p:sldId id="275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2"/>
            <p14:sldId id="283"/>
            <p14:sldId id="291"/>
            <p14:sldId id="289"/>
            <p14:sldId id="292"/>
            <p14:sldId id="285"/>
            <p14:sldId id="284"/>
            <p14:sldId id="287"/>
            <p14:sldId id="288"/>
            <p14:sldId id="279"/>
            <p14:sldId id="281"/>
            <p14:sldId id="280"/>
            <p14:sldId id="29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1430" autoAdjust="0"/>
  </p:normalViewPr>
  <p:slideViewPr>
    <p:cSldViewPr snapToGrid="0">
      <p:cViewPr varScale="1">
        <p:scale>
          <a:sx n="109" d="100"/>
          <a:sy n="109" d="100"/>
        </p:scale>
        <p:origin x="2458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2022-11-27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2022-11-27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“Popularity” is highly unbalanced by definition</a:t>
            </a:r>
          </a:p>
          <a:p>
            <a:r>
              <a:rPr lang="en-GB" dirty="0"/>
              <a:t>“Popular” songs have a large range of audio features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32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“Popularity” is highly unbalanced by definition</a:t>
            </a:r>
          </a:p>
          <a:p>
            <a:r>
              <a:rPr lang="en-GB" dirty="0"/>
              <a:t>“Popular” songs have a large range of audio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208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96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November 27,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567804" cy="298124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GB" sz="3000" dirty="0"/>
              <a:t>Comparing Song Audio Features to Rankings on The Billboard Hot 100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30" y="3589015"/>
            <a:ext cx="3347625" cy="107233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it-IT" sz="1800" dirty="0"/>
              <a:t>Kevin Carr 501150122</a:t>
            </a:r>
          </a:p>
          <a:p>
            <a:pPr>
              <a:lnSpc>
                <a:spcPct val="125000"/>
              </a:lnSpc>
            </a:pPr>
            <a:r>
              <a:rPr lang="it-IT" sz="1800" dirty="0"/>
              <a:t>Supervisor: Ceni Babaoglu, PhD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precision was unavoidable</a:t>
            </a:r>
          </a:p>
          <a:p>
            <a:pPr lvl="1"/>
            <a:r>
              <a:rPr lang="en-GB" dirty="0"/>
              <a:t>“Popularity” is highly unbalanced by definition</a:t>
            </a:r>
          </a:p>
          <a:p>
            <a:pPr lvl="1"/>
            <a:r>
              <a:rPr lang="en-GB" dirty="0"/>
              <a:t>“Popular” songs span a large range of audio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2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1A05F4-495A-C771-00EB-69E9BB7F6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3" b="6043"/>
          <a:stretch/>
        </p:blipFill>
        <p:spPr>
          <a:xfrm>
            <a:off x="1620982" y="1712422"/>
            <a:ext cx="7212509" cy="4753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“Popular” songs span a large range of audio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D620A-8D58-2532-24F8-0A555C086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14" t="6230" r="89279" b="17106"/>
          <a:stretch/>
        </p:blipFill>
        <p:spPr>
          <a:xfrm>
            <a:off x="795875" y="2073540"/>
            <a:ext cx="808068" cy="38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58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2D72AB-1ABB-5630-D2D1-FD6CBCC3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0" t="67098" r="1" b="9945"/>
          <a:stretch/>
        </p:blipFill>
        <p:spPr bwMode="auto">
          <a:xfrm>
            <a:off x="254833" y="4031674"/>
            <a:ext cx="8093294" cy="17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2635327" cy="2740113"/>
          </a:xfrm>
        </p:spPr>
        <p:txBody>
          <a:bodyPr/>
          <a:lstStyle/>
          <a:p>
            <a:r>
              <a:rPr lang="en-US" dirty="0"/>
              <a:t>Clustering did not improve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A47B39-17D4-F2C2-47AF-65DCE5D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986" y="566058"/>
            <a:ext cx="6291832" cy="386936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1449BE-BAF8-6E5D-00C6-3484D52E7B4D}"/>
              </a:ext>
            </a:extLst>
          </p:cNvPr>
          <p:cNvSpPr/>
          <p:nvPr/>
        </p:nvSpPr>
        <p:spPr>
          <a:xfrm>
            <a:off x="254833" y="4956749"/>
            <a:ext cx="839181" cy="780022"/>
          </a:xfrm>
          <a:prstGeom prst="rect">
            <a:avLst/>
          </a:prstGeom>
          <a:noFill/>
          <a:ln>
            <a:solidFill>
              <a:schemeClr val="accent2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CEA7E2-7B4F-A5E1-B566-F7E13B78F985}"/>
              </a:ext>
            </a:extLst>
          </p:cNvPr>
          <p:cNvSpPr/>
          <p:nvPr/>
        </p:nvSpPr>
        <p:spPr>
          <a:xfrm>
            <a:off x="1072292" y="5256551"/>
            <a:ext cx="892531" cy="482346"/>
          </a:xfrm>
          <a:prstGeom prst="rect">
            <a:avLst/>
          </a:prstGeom>
          <a:noFill/>
          <a:ln>
            <a:solidFill>
              <a:schemeClr val="accent2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D4A7E2-0305-45C9-45AB-09F5E6314972}"/>
              </a:ext>
            </a:extLst>
          </p:cNvPr>
          <p:cNvSpPr/>
          <p:nvPr/>
        </p:nvSpPr>
        <p:spPr>
          <a:xfrm>
            <a:off x="1943101" y="5479679"/>
            <a:ext cx="892531" cy="257092"/>
          </a:xfrm>
          <a:prstGeom prst="rect">
            <a:avLst/>
          </a:prstGeom>
          <a:noFill/>
          <a:ln>
            <a:solidFill>
              <a:schemeClr val="accent2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9E1724-D844-89D1-F7C7-A34F14A747DA}"/>
              </a:ext>
            </a:extLst>
          </p:cNvPr>
          <p:cNvSpPr/>
          <p:nvPr/>
        </p:nvSpPr>
        <p:spPr>
          <a:xfrm>
            <a:off x="1943101" y="5515164"/>
            <a:ext cx="195941" cy="257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87B73-E42C-9032-F2C3-E820BF5F80CA}"/>
              </a:ext>
            </a:extLst>
          </p:cNvPr>
          <p:cNvSpPr/>
          <p:nvPr/>
        </p:nvSpPr>
        <p:spPr>
          <a:xfrm>
            <a:off x="1094015" y="5350329"/>
            <a:ext cx="195942" cy="386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78FA1E-D459-3F3B-64EB-97367D6D6847}"/>
              </a:ext>
            </a:extLst>
          </p:cNvPr>
          <p:cNvSpPr/>
          <p:nvPr/>
        </p:nvSpPr>
        <p:spPr>
          <a:xfrm>
            <a:off x="221472" y="5086458"/>
            <a:ext cx="195941" cy="68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4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2635327" cy="2740113"/>
          </a:xfrm>
        </p:spPr>
        <p:txBody>
          <a:bodyPr/>
          <a:lstStyle/>
          <a:p>
            <a:r>
              <a:rPr lang="en-US" dirty="0"/>
              <a:t>Clustering did not improve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D72AB-1ABB-5630-D2D1-FD6CBCC30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7" t="67098" b="9945"/>
          <a:stretch/>
        </p:blipFill>
        <p:spPr bwMode="auto">
          <a:xfrm>
            <a:off x="299455" y="4031674"/>
            <a:ext cx="8048671" cy="17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52E9A65-E687-EE42-A3D2-C4F6678C39E3}"/>
              </a:ext>
            </a:extLst>
          </p:cNvPr>
          <p:cNvSpPr/>
          <p:nvPr/>
        </p:nvSpPr>
        <p:spPr>
          <a:xfrm>
            <a:off x="1404851" y="4336958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D09DBB-2A69-9969-732A-B95A7E50A5EE}"/>
              </a:ext>
            </a:extLst>
          </p:cNvPr>
          <p:cNvSpPr/>
          <p:nvPr/>
        </p:nvSpPr>
        <p:spPr>
          <a:xfrm>
            <a:off x="576831" y="4129139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7270D2-EC0F-AC4A-9421-FD1105468C5C}"/>
              </a:ext>
            </a:extLst>
          </p:cNvPr>
          <p:cNvSpPr/>
          <p:nvPr/>
        </p:nvSpPr>
        <p:spPr>
          <a:xfrm>
            <a:off x="2347634" y="4556441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0D8BA8-12F3-4C4E-2924-6DF55E4E193D}"/>
              </a:ext>
            </a:extLst>
          </p:cNvPr>
          <p:cNvSpPr/>
          <p:nvPr/>
        </p:nvSpPr>
        <p:spPr>
          <a:xfrm>
            <a:off x="3211317" y="4701914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D4A915-40DF-67DF-E344-EE52C55E96D2}"/>
              </a:ext>
            </a:extLst>
          </p:cNvPr>
          <p:cNvSpPr/>
          <p:nvPr/>
        </p:nvSpPr>
        <p:spPr>
          <a:xfrm>
            <a:off x="4077604" y="4787652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21673A-47FD-4160-9B3A-07A17B2A3EC7}"/>
              </a:ext>
            </a:extLst>
          </p:cNvPr>
          <p:cNvSpPr/>
          <p:nvPr/>
        </p:nvSpPr>
        <p:spPr>
          <a:xfrm>
            <a:off x="4943891" y="4873390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D100E6-6672-B935-D567-F1E382DF0A90}"/>
              </a:ext>
            </a:extLst>
          </p:cNvPr>
          <p:cNvSpPr/>
          <p:nvPr/>
        </p:nvSpPr>
        <p:spPr>
          <a:xfrm>
            <a:off x="5810178" y="4959128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652824-EC9F-40CD-7508-64B37C6650DF}"/>
              </a:ext>
            </a:extLst>
          </p:cNvPr>
          <p:cNvSpPr/>
          <p:nvPr/>
        </p:nvSpPr>
        <p:spPr>
          <a:xfrm>
            <a:off x="6676465" y="5044866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7B19D1-A5D9-2ED6-248D-270109F14B3A}"/>
              </a:ext>
            </a:extLst>
          </p:cNvPr>
          <p:cNvSpPr/>
          <p:nvPr/>
        </p:nvSpPr>
        <p:spPr>
          <a:xfrm>
            <a:off x="7559378" y="5155543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A3367D-78A3-A812-3551-18F83333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722" y="459288"/>
            <a:ext cx="6331040" cy="40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8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Forest performed best</a:t>
            </a:r>
          </a:p>
          <a:p>
            <a:endParaRPr lang="en-US" dirty="0"/>
          </a:p>
          <a:p>
            <a:r>
              <a:rPr lang="en-US" dirty="0"/>
              <a:t>Most models had similar scores</a:t>
            </a:r>
          </a:p>
          <a:p>
            <a:endParaRPr lang="en-US" dirty="0"/>
          </a:p>
          <a:p>
            <a:r>
              <a:rPr lang="en-US" dirty="0"/>
              <a:t>Undersampling was required to achieve non-trivial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8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optimized Random Forest could perform well</a:t>
            </a:r>
          </a:p>
          <a:p>
            <a:pPr lvl="1"/>
            <a:r>
              <a:rPr lang="en-US" dirty="0"/>
              <a:t>This would unfortunately take a long time to tune</a:t>
            </a:r>
          </a:p>
          <a:p>
            <a:pPr lvl="1"/>
            <a:endParaRPr lang="en-US" dirty="0"/>
          </a:p>
          <a:p>
            <a:r>
              <a:rPr lang="en-US" dirty="0"/>
              <a:t>A plugin for music software could be useful for musicians</a:t>
            </a:r>
          </a:p>
          <a:p>
            <a:pPr lvl="1"/>
            <a:r>
              <a:rPr lang="en-US" dirty="0"/>
              <a:t>Limitations include calculating audio features from raw audio</a:t>
            </a:r>
          </a:p>
          <a:p>
            <a:pPr lvl="1"/>
            <a:endParaRPr lang="en-US" dirty="0"/>
          </a:p>
          <a:p>
            <a:r>
              <a:rPr lang="en-US" dirty="0"/>
              <a:t>PCA could be useful for accuracy and/or speed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98EA58-974C-1050-C25C-FD3E25E0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8" y="2231571"/>
            <a:ext cx="6350295" cy="3753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analytical PCA model could predict whether a song has the potential for commercial success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BD28AE-9CEC-C792-416C-469EA0A2F138}"/>
              </a:ext>
            </a:extLst>
          </p:cNvPr>
          <p:cNvSpPr/>
          <p:nvPr/>
        </p:nvSpPr>
        <p:spPr>
          <a:xfrm rot="165920">
            <a:off x="2389616" y="3514430"/>
            <a:ext cx="3145275" cy="1094051"/>
          </a:xfrm>
          <a:prstGeom prst="ellipse">
            <a:avLst/>
          </a:prstGeom>
          <a:solidFill>
            <a:srgbClr val="00B050">
              <a:alpha val="0"/>
            </a:srgbClr>
          </a:solidFill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23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7B025-79D2-110D-BF48-E729BF4F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205" y="4120271"/>
            <a:ext cx="3113730" cy="162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533D0D-118F-8BDE-3643-8D69D413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66" y="3603203"/>
            <a:ext cx="914423" cy="9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E24C4E-8786-E6E3-7299-A563D4E4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79" y="4548324"/>
            <a:ext cx="1744656" cy="81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potify logo">
            <a:extLst>
              <a:ext uri="{FF2B5EF4-FFF2-40B4-BE49-F238E27FC236}">
                <a16:creationId xmlns:a16="http://schemas.microsoft.com/office/drawing/2014/main" id="{57042C79-FDDA-316A-1A92-B81458A4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22" y="2535814"/>
            <a:ext cx="2523713" cy="7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141A8-F99D-2EA6-F3F6-FC3ACBD1A6A5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3959150" y="4209450"/>
            <a:ext cx="1592314" cy="50951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A7D45E5-8543-A8A7-9C64-6BF8F0536357}"/>
              </a:ext>
            </a:extLst>
          </p:cNvPr>
          <p:cNvSpPr/>
          <p:nvPr/>
        </p:nvSpPr>
        <p:spPr>
          <a:xfrm rot="1089708">
            <a:off x="3451355" y="2981225"/>
            <a:ext cx="520767" cy="2294126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0D4653-1BF2-C241-B843-1D190A991B2D}"/>
              </a:ext>
            </a:extLst>
          </p:cNvPr>
          <p:cNvSpPr/>
          <p:nvPr/>
        </p:nvSpPr>
        <p:spPr>
          <a:xfrm rot="284448">
            <a:off x="4254730" y="3285840"/>
            <a:ext cx="92633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8960D68-EADC-40D1-4EB6-D66F9456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9173"/>
            <a:ext cx="8373984" cy="843561"/>
          </a:xfrm>
        </p:spPr>
        <p:txBody>
          <a:bodyPr/>
          <a:lstStyle/>
          <a:p>
            <a:r>
              <a:rPr lang="en-US" dirty="0"/>
              <a:t>Can we predict commercial success using audio feature data?</a:t>
            </a:r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Compile and clean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outliers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Cluster into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classification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2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1A637BC-A33D-B88C-87F5-7E4DA482396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92" t="774" r="37118" b="1278"/>
          <a:stretch/>
        </p:blipFill>
        <p:spPr>
          <a:xfrm>
            <a:off x="408903" y="899982"/>
            <a:ext cx="6585168" cy="489666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53F6E4-41DC-FD9E-A32C-0BFC15ADEB30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F96342-3167-49CF-0EE6-1972A440705C}"/>
              </a:ext>
            </a:extLst>
          </p:cNvPr>
          <p:cNvSpPr/>
          <p:nvPr/>
        </p:nvSpPr>
        <p:spPr>
          <a:xfrm rot="5400000">
            <a:off x="829841" y="2052271"/>
            <a:ext cx="4936916" cy="2547401"/>
          </a:xfrm>
          <a:prstGeom prst="rect">
            <a:avLst/>
          </a:prstGeom>
          <a:gradFill>
            <a:gsLst>
              <a:gs pos="48000">
                <a:srgbClr val="FFFFFF">
                  <a:alpha val="90000"/>
                </a:srgbClr>
              </a:gs>
              <a:gs pos="0">
                <a:schemeClr val="bg1"/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11FE42-7E12-AA21-8AEB-25B8017590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743" b="324"/>
          <a:stretch/>
        </p:blipFill>
        <p:spPr>
          <a:xfrm>
            <a:off x="4263164" y="2196887"/>
            <a:ext cx="4472418" cy="3842657"/>
          </a:xfrm>
          <a:effectLst>
            <a:outerShdw blurRad="355600" dist="76200" dir="8100000" algn="tr" rotWithShape="0">
              <a:prstClr val="black">
                <a:alpha val="72000"/>
              </a:prstClr>
            </a:outerShdw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2FFCB4-42B3-6662-24FE-58776D8441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878" r="1164"/>
          <a:stretch/>
        </p:blipFill>
        <p:spPr>
          <a:xfrm>
            <a:off x="2820974" y="449156"/>
            <a:ext cx="4933424" cy="2136102"/>
          </a:xfrm>
          <a:effectLst>
            <a:outerShdw blurRad="355600" dist="76200" dir="8100000" algn="tr" rotWithShape="0">
              <a:prstClr val="black">
                <a:alpha val="7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982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E1F2D53-1351-88D0-52F6-6FEC28464A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998" t="35698" r="244"/>
          <a:stretch/>
        </p:blipFill>
        <p:spPr>
          <a:xfrm>
            <a:off x="266700" y="1050467"/>
            <a:ext cx="8196943" cy="47349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53F6E4-41DC-FD9E-A32C-0BFC15ADEB30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F830FE-D5A5-0318-CAFC-D9F643F0CA5D}"/>
              </a:ext>
            </a:extLst>
          </p:cNvPr>
          <p:cNvSpPr/>
          <p:nvPr/>
        </p:nvSpPr>
        <p:spPr>
          <a:xfrm>
            <a:off x="457200" y="4185554"/>
            <a:ext cx="7024255" cy="162198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A54176-454B-D4D7-D219-4A14FEA1CA65}"/>
              </a:ext>
            </a:extLst>
          </p:cNvPr>
          <p:cNvSpPr/>
          <p:nvPr/>
        </p:nvSpPr>
        <p:spPr>
          <a:xfrm>
            <a:off x="365568" y="887186"/>
            <a:ext cx="8098075" cy="16383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39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outliers</a:t>
            </a:r>
          </a:p>
          <a:p>
            <a:pPr lvl="1"/>
            <a:r>
              <a:rPr lang="en-US" dirty="0"/>
              <a:t>Non-musical tracks (e.g., “ringtone”)</a:t>
            </a:r>
          </a:p>
          <a:p>
            <a:pPr lvl="1"/>
            <a:r>
              <a:rPr lang="en-US" dirty="0"/>
              <a:t>Non-song music (e.g., “TV theme”)</a:t>
            </a:r>
          </a:p>
          <a:p>
            <a:endParaRPr lang="en-US" dirty="0"/>
          </a:p>
          <a:p>
            <a:r>
              <a:rPr lang="en-US" dirty="0"/>
              <a:t>Clustered into 3 groups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US" dirty="0"/>
              <a:t>K-Means clusters, </a:t>
            </a:r>
            <a:r>
              <a:rPr lang="en-US" dirty="0" err="1"/>
              <a:t>optimised</a:t>
            </a:r>
            <a:r>
              <a:rPr lang="en-US" dirty="0"/>
              <a:t> by silhouette score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US" dirty="0"/>
              <a:t>K-Means clusters, equal to number of genres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US" dirty="0"/>
              <a:t>Manual clusters, grouped into genres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8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Split data into 5 stratified folds</a:t>
            </a:r>
          </a:p>
          <a:p>
            <a:pPr marL="914400" lvl="2" indent="-457200"/>
            <a:r>
              <a:rPr lang="en-GB" dirty="0"/>
              <a:t>Consistent random seed for consistency between tests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Train the model using 4 of the folds</a:t>
            </a:r>
          </a:p>
          <a:p>
            <a:pPr marL="914400" lvl="2" indent="-457200"/>
            <a:r>
              <a:rPr lang="en-GB" dirty="0"/>
              <a:t>Balanced using undersampling (using consistent random seed)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Predict the class</a:t>
            </a:r>
          </a:p>
          <a:p>
            <a:pPr marL="914400" lvl="2" indent="-457200"/>
            <a:r>
              <a:rPr lang="en-GB" dirty="0"/>
              <a:t>Predict using the unbalanced test fold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Repeat for each fold</a:t>
            </a:r>
          </a:p>
          <a:p>
            <a:pPr marL="914400" lvl="2" indent="-457200"/>
            <a:r>
              <a:rPr lang="en-GB" dirty="0"/>
              <a:t>Save all out-of-fold predictions for model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5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 /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Decision Tree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K-Nearest Neighbours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Random Forest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AdaBoost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Tuned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Decision Tree – Tuned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Clustered By K-Means Version 1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Clustered By K-Means Version 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Clustered By Genre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models made predictions consistent with observed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03B0D-DFD4-D52C-95E6-EE13CF28B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 bwMode="auto">
          <a:xfrm>
            <a:off x="141316" y="2003365"/>
            <a:ext cx="8884059" cy="329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34385-A757-57F5-0568-F6AC4C7D9177}"/>
              </a:ext>
            </a:extLst>
          </p:cNvPr>
          <p:cNvSpPr txBox="1"/>
          <p:nvPr/>
        </p:nvSpPr>
        <p:spPr>
          <a:xfrm>
            <a:off x="3706954" y="5257799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First Principal Component</a:t>
            </a:r>
            <a:endParaRPr lang="en-CA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51197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480</Words>
  <Application>Microsoft Office PowerPoint</Application>
  <PresentationFormat>On-screen Show (4:3)</PresentationFormat>
  <Paragraphs>119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RyersonUniversity_MasterTemplate v1</vt:lpstr>
      <vt:lpstr>Comparing Song Audio Features to Rankings on The Billboard Hot 100</vt:lpstr>
      <vt:lpstr>The Central Problem</vt:lpstr>
      <vt:lpstr>The Project Approach</vt:lpstr>
      <vt:lpstr>PowerPoint Presentation</vt:lpstr>
      <vt:lpstr>PowerPoint Presentation</vt:lpstr>
      <vt:lpstr>Clustering Approach</vt:lpstr>
      <vt:lpstr>Classification Approach</vt:lpstr>
      <vt:lpstr>Classification Models / Scenarios</vt:lpstr>
      <vt:lpstr>Findings</vt:lpstr>
      <vt:lpstr>Findings</vt:lpstr>
      <vt:lpstr>Findings</vt:lpstr>
      <vt:lpstr>Findings</vt:lpstr>
      <vt:lpstr>Findings</vt:lpstr>
      <vt:lpstr>Discussion and Conclusions</vt:lpstr>
      <vt:lpstr>Future Work</vt:lpstr>
      <vt:lpstr>Future Work</vt:lpstr>
      <vt:lpstr>Thank you!</vt:lpstr>
      <vt:lpstr>Any 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2022-11-27T17:13:57Z</dcterms:modified>
</cp:coreProperties>
</file>